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4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688" autoAdjust="0"/>
  </p:normalViewPr>
  <p:slideViewPr>
    <p:cSldViewPr snapToGrid="0">
      <p:cViewPr varScale="1">
        <p:scale>
          <a:sx n="74" d="100"/>
          <a:sy n="74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A1C7-2395-4D4C-8456-5617299D98D3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9E42-B0DF-431F-9780-711321E21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14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143F0-FF40-4592-A648-58F2ED9A984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52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A2615C3E-FF76-7FEE-ACCC-D405B4356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>
            <a:extLst>
              <a:ext uri="{FF2B5EF4-FFF2-40B4-BE49-F238E27FC236}">
                <a16:creationId xmlns:a16="http://schemas.microsoft.com/office/drawing/2014/main" id="{8C0714FA-7B0F-985E-055B-DE3041191D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>
            <a:extLst>
              <a:ext uri="{FF2B5EF4-FFF2-40B4-BE49-F238E27FC236}">
                <a16:creationId xmlns:a16="http://schemas.microsoft.com/office/drawing/2014/main" id="{CBEFD86F-4C30-471F-89C2-E5A4EEB2D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06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2FB1D83-7CF3-FA9F-AFD6-3814B8654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>
            <a:extLst>
              <a:ext uri="{FF2B5EF4-FFF2-40B4-BE49-F238E27FC236}">
                <a16:creationId xmlns:a16="http://schemas.microsoft.com/office/drawing/2014/main" id="{C15F8462-BCF2-D23A-A9B6-F3BDBA1FEF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>
            <a:extLst>
              <a:ext uri="{FF2B5EF4-FFF2-40B4-BE49-F238E27FC236}">
                <a16:creationId xmlns:a16="http://schemas.microsoft.com/office/drawing/2014/main" id="{A903E2C5-1071-9416-E903-BCD9A9A5CD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87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1AC6963E-5AF4-CF26-32A1-69D087E7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>
            <a:extLst>
              <a:ext uri="{FF2B5EF4-FFF2-40B4-BE49-F238E27FC236}">
                <a16:creationId xmlns:a16="http://schemas.microsoft.com/office/drawing/2014/main" id="{EFB11BCF-FD49-0AD4-1A8E-68274F1478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>
            <a:extLst>
              <a:ext uri="{FF2B5EF4-FFF2-40B4-BE49-F238E27FC236}">
                <a16:creationId xmlns:a16="http://schemas.microsoft.com/office/drawing/2014/main" id="{D5DF9785-C661-1B42-2A5E-490BBF271D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95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73AFBD85-4534-218C-3FF5-7672AFFA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>
            <a:extLst>
              <a:ext uri="{FF2B5EF4-FFF2-40B4-BE49-F238E27FC236}">
                <a16:creationId xmlns:a16="http://schemas.microsoft.com/office/drawing/2014/main" id="{0B058650-6B26-900D-ED6A-C35BFF083D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>
            <a:extLst>
              <a:ext uri="{FF2B5EF4-FFF2-40B4-BE49-F238E27FC236}">
                <a16:creationId xmlns:a16="http://schemas.microsoft.com/office/drawing/2014/main" id="{9FCE3227-090B-5D8B-6262-11B73E774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59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0CC91DD-7EF2-842A-DC2D-78DB63D6B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>
            <a:extLst>
              <a:ext uri="{FF2B5EF4-FFF2-40B4-BE49-F238E27FC236}">
                <a16:creationId xmlns:a16="http://schemas.microsoft.com/office/drawing/2014/main" id="{767FCC5A-DAAA-6235-0817-F38DFCBA15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>
            <a:extLst>
              <a:ext uri="{FF2B5EF4-FFF2-40B4-BE49-F238E27FC236}">
                <a16:creationId xmlns:a16="http://schemas.microsoft.com/office/drawing/2014/main" id="{E182A193-5AC8-69B6-EF44-FC83094186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16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82D4B-212B-C33E-437C-652CAD33B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84DD98-C33B-3D3F-1BCA-710671F90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3C1CF4-CA2B-2BEB-F34F-9218EC27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353CEB-2349-E867-83A2-5ADD621E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8E94B-DF37-E176-66B6-5F2421A8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71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63A11-6A02-CD24-6683-87417FE4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84472E-8E97-1AD1-D186-9E6F93D0B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CECEB3-2190-1A8C-B2F0-4F3D20C6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528D58-C076-44F3-9854-930D3004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62172-3E74-2BEC-D395-4F3E210C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53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35A4E6-8453-8FC3-D248-B67EDF6BD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F6C8B5-667D-966E-CDE3-5115F61DD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5DCD12-2270-6EAE-FD7B-3AD25CC3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7C580C-AD7F-CFF3-56AB-B34ECAD8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13285-EF1E-08E4-5965-44386488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81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42519-C4C6-33EF-AB38-3F48D834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7F3D2-8CFE-BFCB-0A2F-9CAFFB42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249CE0-878E-F356-D311-698E18CF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C08C7-CABF-E32E-1A84-F1F0BA03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86DCA7-FCFC-F8C8-C6A8-CDD11199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4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7FC56-DCD0-8604-70CC-1A320AAA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325596-1097-09C5-1711-250FA4A7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BE3EC7-631A-ACB4-AB2A-626D485B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8C9DB-9E4D-0997-3452-B94D25D5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682051-D4FD-CC71-2429-D6B14BA0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45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79AC8-D049-79EC-635C-0D01711E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744098-7637-05A2-3E1F-BF4698BA4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D663E5-5D77-0B6E-532D-B3A71DE8D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DBDCD5-505D-C657-C309-1639CD4F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574B27-DAF1-F6E6-D8CA-783E7138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A1483F-E50E-71BC-C1E0-E7F07EB6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12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CEE35-583C-27E4-FC31-8149E7CF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76E2F-7477-D93D-9017-1CE600CD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D0ED0C-F089-F8F5-DFB2-FDA3CB88C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729746-D461-44C8-5F6D-7439C7148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025736-682D-A63C-05DE-93DB47F2F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C53102-38DA-A479-3DB8-E00A1844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247098-AF01-BB93-AF39-955DC841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5D7D7-EDCB-5EE8-AFE6-5EE81C68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0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7FC5B-C0E3-D5C4-1403-E0B0142A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718975-31DA-9498-C4AD-4B06228A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B1B620-390B-7D43-BCC5-5275C049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E9C662-BE66-BAAF-AEAF-E292EDFB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0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0A007B-047F-E888-9BAE-B139F2A1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8C6E73-513B-6E10-FBA2-832CA44C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EDF6C6-D0E4-1851-59E4-F03DBBAE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55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2DFB6-886A-32F0-2359-87AAF2F1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EAA0D2-A8E3-97C6-DDB5-81BCE569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F47858-0A63-DDEE-DFA7-71558908E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5F45A7-415D-BEE8-8B25-333EFC37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2E53B-6B3E-E46F-CA53-66F0E88C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A39471-B228-03A5-B880-6C0A5F71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08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E580E-C7A3-1EED-97BF-A832140D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D03662-B35C-049F-6773-79E894BCE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B9861A-E88A-ACF2-3EBC-55FEFAE3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1A8E98-0F23-08C6-B43E-5F9972D7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F322C9-5803-25F0-D5C2-E3715269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DEA8D8-2B09-5CE1-0C45-3DEFE0FD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66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9C74FF-91D5-E7A1-E3DA-95205213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3FB9E-B79B-7536-586E-E70E639BC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28F92E-C1FA-4643-E616-FDF64BECD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D1BF04-3449-4E9F-BEA3-A80A8C2061E4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C32A3-757C-272C-0806-7082D9420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823B8-1603-5C99-22BF-A390E5986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7B6A0A-A316-4BAC-81FD-30DB9C373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11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venirenseignant.gouv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nirenseignant.gouv.fr/etudiants-en-l3-la-rentree-2025-tout-savoir-sur-la-reforme-de-la-formation-des-enseignants-15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mp"/><Relationship Id="rId5" Type="http://schemas.openxmlformats.org/officeDocument/2006/relationships/hyperlink" Target="https://sufom.parisnanterre.fr/" TargetMode="Externa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nirenseignant.gouv.fr/enseigner-de-la-maternelle-a-l-elementaire-le-crpe-137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nirenseignant.gouv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didat.examens-concours.gouv.fr/cyccandidat/portal/accueil?codeER=&amp;domaine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enirenseignant.gouv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D1020DA-65AF-4645-94F1-78C19EE85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" t="14866" r="-33" b="-14866"/>
          <a:stretch>
            <a:fillRect/>
          </a:stretch>
        </p:blipFill>
        <p:spPr>
          <a:xfrm>
            <a:off x="6676057" y="-10153"/>
            <a:ext cx="5515943" cy="7354589"/>
          </a:xfrm>
          <a:prstGeom prst="rect">
            <a:avLst/>
          </a:prstGeom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2387203" y="3133204"/>
            <a:ext cx="9804797" cy="3724796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35719" tIns="35719" rIns="35719" bIns="35719" anchor="ctr"/>
          <a:lstStyle/>
          <a:p>
            <a:endParaRPr lang="fr-FR" sz="1266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-29817" y="-20092"/>
            <a:ext cx="9204276" cy="6898184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35719" tIns="35719" rIns="35719" bIns="35719" anchor="ctr"/>
          <a:lstStyle/>
          <a:p>
            <a:endParaRPr lang="fr-FR" sz="1266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674682" y="2469811"/>
            <a:ext cx="4356241" cy="262668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5719" tIns="35719" rIns="35719" bIns="35719" anchor="ctr">
            <a:spAutoFit/>
          </a:bodyPr>
          <a:lstStyle/>
          <a:p>
            <a:pPr hangingPunct="0"/>
            <a:r>
              <a:rPr lang="fr-FR" sz="3150" dirty="0">
                <a:solidFill>
                  <a:srgbClr val="FFFFFF"/>
                </a:solidFill>
                <a:sym typeface="Averta"/>
              </a:rPr>
              <a:t>Réforme du Concours de Recrutement de Professeurs des Ecoles 2026: informations.</a:t>
            </a:r>
            <a:endParaRPr lang="fr-FR" sz="2800" dirty="0">
              <a:solidFill>
                <a:srgbClr val="FFFFFF"/>
              </a:solidFill>
              <a:sym typeface="Averta"/>
            </a:endParaRPr>
          </a:p>
          <a:p>
            <a:pPr hangingPunct="0"/>
            <a:r>
              <a:rPr lang="fr-FR" sz="2000" dirty="0">
                <a:solidFill>
                  <a:srgbClr val="FFFFFF"/>
                </a:solidFill>
                <a:sym typeface="Averta"/>
              </a:rPr>
              <a:t>(</a:t>
            </a:r>
            <a:r>
              <a:rPr lang="fr-FR" sz="2000" i="1" dirty="0">
                <a:solidFill>
                  <a:srgbClr val="FFFFFF"/>
                </a:solidFill>
                <a:sym typeface="Averta"/>
              </a:rPr>
              <a:t>informations à jour du 8 septembre 2025</a:t>
            </a:r>
            <a:r>
              <a:rPr lang="fr-FR" sz="2000" dirty="0">
                <a:solidFill>
                  <a:srgbClr val="FFFFFF"/>
                </a:solidFill>
                <a:sym typeface="Averta"/>
              </a:rPr>
              <a:t>)</a:t>
            </a:r>
            <a:endParaRPr lang="fr-FR" dirty="0">
              <a:solidFill>
                <a:srgbClr val="FFFFFF"/>
              </a:solidFill>
              <a:sym typeface="Averta"/>
            </a:endParaRPr>
          </a:p>
        </p:txBody>
      </p:sp>
      <p:sp>
        <p:nvSpPr>
          <p:cNvPr id="15367" name="Shape 137"/>
          <p:cNvSpPr>
            <a:spLocks noChangeArrowheads="1"/>
          </p:cNvSpPr>
          <p:nvPr/>
        </p:nvSpPr>
        <p:spPr bwMode="auto">
          <a:xfrm>
            <a:off x="674682" y="4981153"/>
            <a:ext cx="4049614" cy="3102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9" tIns="35719" rIns="35719" bIns="35719" anchor="ctr">
            <a:spAutoFit/>
          </a:bodyPr>
          <a:lstStyle/>
          <a:p>
            <a:pPr hangingPunct="0"/>
            <a:r>
              <a:rPr lang="fr-FR" sz="1547" b="1" dirty="0">
                <a:solidFill>
                  <a:srgbClr val="FFFFFF"/>
                </a:solidFill>
                <a:sym typeface="Averta-Semibold"/>
              </a:rPr>
              <a:t>sufom.parisnanterre.fr</a:t>
            </a:r>
          </a:p>
        </p:txBody>
      </p:sp>
      <p:pic>
        <p:nvPicPr>
          <p:cNvPr id="15366" name="Imag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887" y="5890539"/>
            <a:ext cx="2146474" cy="4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Une image contenant texte, capture d’écran, Police, carte de visite&#10;&#10;Le contenu généré par l’IA peut être incorrect.">
            <a:extLst>
              <a:ext uri="{FF2B5EF4-FFF2-40B4-BE49-F238E27FC236}">
                <a16:creationId xmlns:a16="http://schemas.microsoft.com/office/drawing/2014/main" id="{344011B0-A947-355A-241A-02126FA36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81" y="4281055"/>
            <a:ext cx="3717272" cy="1658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8"/>
    </mc:Choice>
    <mc:Fallback xmlns="">
      <p:transition spd="slow" advTm="102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568A1-7FA1-5F13-1BE0-60DAFBB4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50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Conditions d’accès au CRPE  Bac+3 et/ou Master</a:t>
            </a:r>
            <a:br>
              <a:rPr lang="fr-FR" sz="3450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</a:br>
            <a:r>
              <a:rPr lang="fr-FR" sz="3450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_</a:t>
            </a:r>
            <a:endParaRPr lang="fr-FR" sz="345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BF7232-0BCA-5033-4665-B612528A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Rappel: ce document élaboré par des enseignantes et enseignants du SUFOM et de la complémentaire enseignement </a:t>
            </a:r>
            <a:r>
              <a:rPr lang="fr-FR" sz="2000" b="1" dirty="0"/>
              <a:t>est purement informatif</a:t>
            </a:r>
            <a:r>
              <a:rPr lang="fr-FR" sz="2000" dirty="0"/>
              <a:t>. Il vise simplement à résumer les informations sur le nouveau CRPE (concours de recrutement du professorat des écoles) ouvert à bac+3.</a:t>
            </a:r>
          </a:p>
          <a:p>
            <a:r>
              <a:rPr lang="fr-FR" sz="2000" dirty="0"/>
              <a:t>Les informations présentées sont celles connues au 8 septembre 2025: le document ne peut être tenu responsable de l’éventuelle caducité de certaines d’entre elles au-delà de cette date.</a:t>
            </a:r>
          </a:p>
          <a:p>
            <a:r>
              <a:rPr lang="fr-FR" sz="2000" b="1" dirty="0"/>
              <a:t>Le site institutionnel pour toute information</a:t>
            </a:r>
            <a:r>
              <a:rPr lang="fr-FR" sz="2000" dirty="0"/>
              <a:t> sur les concours enseignants et les inscriptions à ceux-ci, incluant le CRPE, est: </a:t>
            </a:r>
            <a:r>
              <a:rPr lang="fr-FR" sz="2000" dirty="0">
                <a:hlinkClick r:id="rId2"/>
              </a:rPr>
              <a:t>https://www.devenirenseignant.gouv.fr/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5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/>
          <p:nvPr/>
        </p:nvSpPr>
        <p:spPr>
          <a:xfrm>
            <a:off x="354139" y="271094"/>
            <a:ext cx="11837861" cy="95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Où trouver les informations ? </a:t>
            </a:r>
          </a:p>
          <a:p>
            <a:pPr marL="0" marR="0" lvl="0" indent="0" algn="l" rtl="0">
              <a:lnSpc>
                <a:spcPct val="55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_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E8AE122-1507-793C-EBFD-A9747974E993}"/>
              </a:ext>
            </a:extLst>
          </p:cNvPr>
          <p:cNvSpPr/>
          <p:nvPr/>
        </p:nvSpPr>
        <p:spPr>
          <a:xfrm>
            <a:off x="0" y="4559686"/>
            <a:ext cx="2484783" cy="230587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29A23B5-FDCE-5419-2A0B-D12CA065652F}"/>
              </a:ext>
            </a:extLst>
          </p:cNvPr>
          <p:cNvSpPr/>
          <p:nvPr/>
        </p:nvSpPr>
        <p:spPr>
          <a:xfrm flipH="1">
            <a:off x="7692272" y="5572481"/>
            <a:ext cx="4499728" cy="128551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1C1AB5-4679-B7EE-722C-44C15E7FE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4328"/>
            <a:ext cx="5157787" cy="823912"/>
          </a:xfrm>
        </p:spPr>
        <p:txBody>
          <a:bodyPr anchor="ctr"/>
          <a:lstStyle/>
          <a:p>
            <a:pPr lvl="2" algn="just">
              <a:spcBef>
                <a:spcPts val="1200"/>
              </a:spcBef>
              <a:spcAft>
                <a:spcPts val="300"/>
              </a:spcAft>
              <a:buClr>
                <a:srgbClr val="C00000"/>
              </a:buClr>
              <a:buSzPts val="2400"/>
            </a:pPr>
            <a:r>
              <a:rPr lang="fr-F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devenirenseignant.gouv.fr</a:t>
            </a:r>
          </a:p>
        </p:txBody>
      </p:sp>
      <p:pic>
        <p:nvPicPr>
          <p:cNvPr id="15" name="Espace réservé du contenu 14" descr="Une image contenant Visage humain, texte, habits, capture d’écran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294365A0-CF03-10EB-CCD0-E8E827384D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379906"/>
            <a:ext cx="5157787" cy="2901255"/>
          </a:xfr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E272B8-8830-AF9B-D04B-727998E4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4328"/>
            <a:ext cx="5183188" cy="823912"/>
          </a:xfrm>
        </p:spPr>
        <p:txBody>
          <a:bodyPr anchor="ctr"/>
          <a:lstStyle/>
          <a:p>
            <a:pPr algn="ctr"/>
            <a:r>
              <a:rPr lang="fr-FR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sufom.parisnanterre.fr</a:t>
            </a:r>
            <a:endParaRPr lang="fr-F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Espace réservé du contenu 16" descr="Une image contenant texte, capture d’écran, Site web, Page web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84620456-B7D6-4369-877E-59651B170B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2762"/>
            <a:ext cx="5183188" cy="291554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8"/>
    </mc:Choice>
    <mc:Fallback xmlns="">
      <p:transition spd="slow" advTm="652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ED32BFDB-04D2-7F3C-F80E-75207143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>
            <a:extLst>
              <a:ext uri="{FF2B5EF4-FFF2-40B4-BE49-F238E27FC236}">
                <a16:creationId xmlns:a16="http://schemas.microsoft.com/office/drawing/2014/main" id="{6F01F69A-1044-4EA0-7DDE-778910D43E22}"/>
              </a:ext>
            </a:extLst>
          </p:cNvPr>
          <p:cNvSpPr/>
          <p:nvPr/>
        </p:nvSpPr>
        <p:spPr>
          <a:xfrm>
            <a:off x="354139" y="271094"/>
            <a:ext cx="11837861" cy="126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Conditions d’accès au CRPE  Bac+3 et/ou Master</a:t>
            </a:r>
          </a:p>
          <a:p>
            <a:pPr>
              <a:spcAft>
                <a:spcPts val="600"/>
              </a:spcAft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_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26CF5079-55AD-E5F5-8991-B48D590903F1}"/>
              </a:ext>
            </a:extLst>
          </p:cNvPr>
          <p:cNvSpPr/>
          <p:nvPr/>
        </p:nvSpPr>
        <p:spPr>
          <a:xfrm>
            <a:off x="0" y="4559686"/>
            <a:ext cx="2484783" cy="230587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114892AF-A8D2-4012-5A57-464EA8DACF0F}"/>
              </a:ext>
            </a:extLst>
          </p:cNvPr>
          <p:cNvSpPr/>
          <p:nvPr/>
        </p:nvSpPr>
        <p:spPr>
          <a:xfrm flipH="1">
            <a:off x="7692272" y="5572481"/>
            <a:ext cx="4499728" cy="128551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F004103B-B716-236A-A520-41D2C81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193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Les personnes inscrites en L3 ou tout personne titulaire d’une licence (ou équivalent, ex. BUT) peuvent passer le nouveau CRPE à bac+3, dont la première session sera en 2026.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Les personnes inscrites en Master 2 ou déjà titulaires d’un Master peuvent passer l’un des deux concours, voire passer, sous réserve de décisions ultérieures, les deux concours suivants :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le CRPE à Bac+3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le CRPE à Bac+5.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Les deux concours sont distincts et organisés à des dates différentes.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</a:rPr>
              <a:t>Attention</a:t>
            </a:r>
            <a:r>
              <a:rPr lang="fr-FR" sz="2000" dirty="0"/>
              <a:t> : la réussite au concours et la validation d'un diplôme sont indépendantes.  </a:t>
            </a:r>
          </a:p>
        </p:txBody>
      </p:sp>
    </p:spTree>
    <p:extLst>
      <p:ext uri="{BB962C8B-B14F-4D97-AF65-F5344CB8AC3E}">
        <p14:creationId xmlns:p14="http://schemas.microsoft.com/office/powerpoint/2010/main" val="5795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8"/>
    </mc:Choice>
    <mc:Fallback xmlns="">
      <p:transition spd="slow" advTm="652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00CC2CB6-BA11-198E-C0B5-1DD02B76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>
            <a:extLst>
              <a:ext uri="{FF2B5EF4-FFF2-40B4-BE49-F238E27FC236}">
                <a16:creationId xmlns:a16="http://schemas.microsoft.com/office/drawing/2014/main" id="{642079CA-2CCF-8E56-0267-7F3A94C01013}"/>
              </a:ext>
            </a:extLst>
          </p:cNvPr>
          <p:cNvSpPr/>
          <p:nvPr/>
        </p:nvSpPr>
        <p:spPr>
          <a:xfrm>
            <a:off x="354139" y="271094"/>
            <a:ext cx="11837861" cy="126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Conditions particulières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_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0CF3A370-3382-C3F4-8E7B-E5834C614C17}"/>
              </a:ext>
            </a:extLst>
          </p:cNvPr>
          <p:cNvSpPr/>
          <p:nvPr/>
        </p:nvSpPr>
        <p:spPr>
          <a:xfrm>
            <a:off x="0" y="4559686"/>
            <a:ext cx="2484783" cy="230587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81762394-FE00-C125-8F33-ACE27AA727C0}"/>
              </a:ext>
            </a:extLst>
          </p:cNvPr>
          <p:cNvSpPr/>
          <p:nvPr/>
        </p:nvSpPr>
        <p:spPr>
          <a:xfrm flipH="1">
            <a:off x="7692272" y="5572481"/>
            <a:ext cx="4499728" cy="128551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D3C001C9-0154-6E9B-DE33-80F43E109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/>
              <a:t>Le CRPE </a:t>
            </a:r>
            <a:r>
              <a:rPr lang="fr-FR" sz="2000"/>
              <a:t>exige d’avoir:</a:t>
            </a:r>
            <a:endParaRPr lang="fr-FR" sz="2000" dirty="0"/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une attestation de natation;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une attestation PSC1 (Prévention et Secours Civiques de niveau 1).</a:t>
            </a:r>
          </a:p>
          <a:p>
            <a:pPr marL="1260475" lvl="2" indent="-3460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i="1" dirty="0"/>
              <a:t>Ces attestations n’ont pas de limite de validité. Leur obtention ne dépend pas de l’Université : il s’agit de démarches individuelles qu’il est donc important d’anticiper afin de ne pas risquer d’être hors-délai par rapport au calendrier du concours et de ses démarches d’inscription et de dépôt de dossier.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La nationalité d’un pays de l’Union européenne.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/>
              <a:t>Plus d’informations sur les conditions d’inscription au CRPE au lien ci-dessous: </a:t>
            </a:r>
            <a:r>
              <a:rPr lang="fr-FR" sz="2000" dirty="0">
                <a:hlinkClick r:id="rId3"/>
              </a:rPr>
              <a:t>https://www.devenirenseignant.gouv.fr/enseigner-de-la-maternelle-a-l-elementaire-le-crpe-1377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7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8"/>
    </mc:Choice>
    <mc:Fallback xmlns="">
      <p:transition spd="slow" advTm="652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C9F43F88-E8A7-2567-E979-E302C844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>
            <a:extLst>
              <a:ext uri="{FF2B5EF4-FFF2-40B4-BE49-F238E27FC236}">
                <a16:creationId xmlns:a16="http://schemas.microsoft.com/office/drawing/2014/main" id="{90B95F2D-9855-FA4C-EABD-4CCBE0A357BA}"/>
              </a:ext>
            </a:extLst>
          </p:cNvPr>
          <p:cNvSpPr/>
          <p:nvPr/>
        </p:nvSpPr>
        <p:spPr>
          <a:xfrm>
            <a:off x="354139" y="271094"/>
            <a:ext cx="11837861" cy="126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Épreuves du concours à Bac+3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_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5E58002E-BB24-39E4-6254-04EB34BFE3AF}"/>
              </a:ext>
            </a:extLst>
          </p:cNvPr>
          <p:cNvSpPr/>
          <p:nvPr/>
        </p:nvSpPr>
        <p:spPr>
          <a:xfrm>
            <a:off x="0" y="4559686"/>
            <a:ext cx="2484783" cy="230587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AA96A868-1A76-C026-2279-B7F425A8B4D3}"/>
              </a:ext>
            </a:extLst>
          </p:cNvPr>
          <p:cNvSpPr/>
          <p:nvPr/>
        </p:nvSpPr>
        <p:spPr>
          <a:xfrm flipH="1">
            <a:off x="7692272" y="5572481"/>
            <a:ext cx="4499728" cy="128551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89DAF1-D1DC-7A6A-CA98-5505DD007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dirty="0"/>
              <a:t>Deux épreuves d’admissibilité (écrit)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B2E2BA-F08E-9004-AF8D-59EE6BA44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431803" cy="3684588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000" dirty="0"/>
              <a:t>Evaluation des connaissances disciplinaires en mathématiques </a:t>
            </a:r>
            <a:r>
              <a:rPr lang="fr-FR" sz="2000" b="1" dirty="0">
                <a:solidFill>
                  <a:srgbClr val="C00000"/>
                </a:solidFill>
              </a:rPr>
              <a:t>et</a:t>
            </a:r>
            <a:r>
              <a:rPr lang="fr-FR" sz="2000" dirty="0"/>
              <a:t> français.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000" dirty="0"/>
              <a:t>Evaluation dans tous les autres domaines d’enseignement hors EPS : histoire-géographie, EMC, langue vivante, sciences, technologie, arts</a:t>
            </a:r>
            <a:r>
              <a:rPr lang="fr-FR" sz="2400" dirty="0"/>
              <a:t>.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40C30C-19F9-1B75-36A8-B08150ACB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dirty="0"/>
              <a:t>Deux épreuves d’admission</a:t>
            </a:r>
          </a:p>
          <a:p>
            <a:pPr algn="ctr"/>
            <a:r>
              <a:rPr lang="fr-FR" dirty="0"/>
              <a:t>(oral)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06686B4-C68C-3CE7-1C18-15FC4E406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05061" cy="36845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000" dirty="0"/>
              <a:t>Exposé portant sur les mathématiques </a:t>
            </a:r>
            <a:r>
              <a:rPr lang="fr-FR" sz="2000" b="1" dirty="0">
                <a:solidFill>
                  <a:srgbClr val="C00000"/>
                </a:solidFill>
              </a:rPr>
              <a:t>ou</a:t>
            </a:r>
            <a:r>
              <a:rPr lang="fr-FR" sz="2000" dirty="0"/>
              <a:t> sur le français.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000" dirty="0"/>
              <a:t>Evaluation:</a:t>
            </a:r>
          </a:p>
          <a:p>
            <a:pPr marL="715963" lvl="1" indent="-258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i="1" dirty="0"/>
              <a:t>de la motivation,</a:t>
            </a:r>
          </a:p>
          <a:p>
            <a:pPr marL="715963" lvl="1" indent="-258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i="1" dirty="0"/>
              <a:t>du sens du service public,</a:t>
            </a:r>
          </a:p>
          <a:p>
            <a:pPr marL="715963" lvl="1" indent="-258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i="1" dirty="0"/>
              <a:t>du potentiel de transmission des candidats,</a:t>
            </a:r>
          </a:p>
          <a:p>
            <a:pPr marL="715963" lvl="1" indent="-258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i="1" dirty="0"/>
              <a:t>ainsi que de leurs connaissances en EPS.</a:t>
            </a:r>
          </a:p>
        </p:txBody>
      </p:sp>
    </p:spTree>
    <p:extLst>
      <p:ext uri="{BB962C8B-B14F-4D97-AF65-F5344CB8AC3E}">
        <p14:creationId xmlns:p14="http://schemas.microsoft.com/office/powerpoint/2010/main" val="35296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8"/>
    </mc:Choice>
    <mc:Fallback xmlns="">
      <p:transition spd="slow" advTm="652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0D4974F-11D4-B905-4BB1-6409701D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>
            <a:extLst>
              <a:ext uri="{FF2B5EF4-FFF2-40B4-BE49-F238E27FC236}">
                <a16:creationId xmlns:a16="http://schemas.microsoft.com/office/drawing/2014/main" id="{071FC3F3-7661-9F85-D934-27B631C3492B}"/>
              </a:ext>
            </a:extLst>
          </p:cNvPr>
          <p:cNvSpPr/>
          <p:nvPr/>
        </p:nvSpPr>
        <p:spPr>
          <a:xfrm>
            <a:off x="354139" y="271094"/>
            <a:ext cx="11837861" cy="126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Inscriptions au concours Bac+3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_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04D7139D-224C-7FBC-3156-B2CAE2FB2EBB}"/>
              </a:ext>
            </a:extLst>
          </p:cNvPr>
          <p:cNvSpPr/>
          <p:nvPr/>
        </p:nvSpPr>
        <p:spPr>
          <a:xfrm>
            <a:off x="0" y="4559686"/>
            <a:ext cx="2484783" cy="230587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A8592655-E2A5-F228-1F36-58E4E6ADA892}"/>
              </a:ext>
            </a:extLst>
          </p:cNvPr>
          <p:cNvSpPr/>
          <p:nvPr/>
        </p:nvSpPr>
        <p:spPr>
          <a:xfrm flipH="1">
            <a:off x="7692272" y="5572481"/>
            <a:ext cx="4499728" cy="128551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AA1E2233-7B05-7775-789B-52842B9E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93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/>
              <a:t>Les inscriptions au CRPE ne relèvent pas du SUFOM ni de la complémentaire enseignement : chaque candidate ou candidat doit s’en charger personnellement.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Il peut être candidaté au CRPE dans n’importe quelle académie (pas seulement celle de Versailles).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Les taux de réussite au CRPE varient selon les académies.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Il n’est pas possible de s’inscrire au même type de CRPE dans deux académies simultanément, sauf pour certains concours dits « exceptionnels » parfois organisées dans certaines académies (par ex. Créteil, Versailles). Ces concours exceptionnels se tiennent à des dates différentes. Le site officiel pour les inscriptions et informations est : </a:t>
            </a:r>
            <a:r>
              <a:rPr lang="fr-FR" sz="2000" dirty="0">
                <a:hlinkClick r:id="rId3"/>
              </a:rPr>
              <a:t>www.devenirenseignant.gouv.fr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6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8"/>
    </mc:Choice>
    <mc:Fallback xmlns="">
      <p:transition spd="slow" advTm="652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574ADAC9-C9DB-817E-B4A5-B2D9F0B4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>
            <a:extLst>
              <a:ext uri="{FF2B5EF4-FFF2-40B4-BE49-F238E27FC236}">
                <a16:creationId xmlns:a16="http://schemas.microsoft.com/office/drawing/2014/main" id="{4BC54B3B-F3BD-8887-1454-6F5303B3EC48}"/>
              </a:ext>
            </a:extLst>
          </p:cNvPr>
          <p:cNvSpPr/>
          <p:nvPr/>
        </p:nvSpPr>
        <p:spPr>
          <a:xfrm>
            <a:off x="354139" y="271094"/>
            <a:ext cx="11837861" cy="126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Calendrier prévisionnel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3445" dirty="0">
                <a:solidFill>
                  <a:srgbClr val="D8232A"/>
                </a:solidFill>
                <a:latin typeface="Calibri" panose="020F0502020204030204" pitchFamily="34" charset="0"/>
                <a:sym typeface="Arial"/>
              </a:rPr>
              <a:t>_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BD7DBAC9-BD0C-45F5-8D4E-9E77DD51DC3D}"/>
              </a:ext>
            </a:extLst>
          </p:cNvPr>
          <p:cNvSpPr/>
          <p:nvPr/>
        </p:nvSpPr>
        <p:spPr>
          <a:xfrm>
            <a:off x="0" y="4559686"/>
            <a:ext cx="2484783" cy="230587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740C6FD-DB61-55C4-EB08-0E49B40F7C8B}"/>
              </a:ext>
            </a:extLst>
          </p:cNvPr>
          <p:cNvSpPr/>
          <p:nvPr/>
        </p:nvSpPr>
        <p:spPr>
          <a:xfrm flipH="1">
            <a:off x="7692272" y="5572481"/>
            <a:ext cx="4499728" cy="128551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F3E40ADB-1813-5AF4-5323-8C312B70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41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/>
              <a:t>Les inscriptions aux concours de la session 2026 se dérouleront à l'automne 2025. Les candidatures seront enregistrées sur la plateforme </a:t>
            </a:r>
            <a:r>
              <a:rPr lang="fr-FR" sz="2200" dirty="0">
                <a:hlinkClick r:id="rId3"/>
              </a:rPr>
              <a:t>Cyclades</a:t>
            </a:r>
            <a:r>
              <a:rPr lang="fr-FR" sz="22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/>
              <a:t>Dates indicatives prévisionnelles pour le CRPE à bac+5: du jeudi 18 septembre 12h au jeudi 6 novembre 12h.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/>
              <a:t>Dates indicatives prévisionnelles pour le CRPE à bac+3: du mardi 14 octobre 12h au mardi 2 décembre 12h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/>
              <a:t>Admissibilité (écrit) : avril 2026 (date exacte non encore communiquée).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/>
              <a:t>Admission (oral) : après les écrits (les dates et horaires des épreuves orales sont individuels).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b="1" dirty="0"/>
              <a:t>Pour rappel le site institutionnel en matière d’informations sur les concours enseignants et les inscriptions à ceux-ci est le suivant: </a:t>
            </a:r>
            <a:r>
              <a:rPr lang="fr-FR" sz="2200" b="1" dirty="0">
                <a:hlinkClick r:id="rId4"/>
              </a:rPr>
              <a:t>https://www.devenirenseignant.gouv.fr/</a:t>
            </a:r>
            <a:r>
              <a:rPr lang="fr-FR" sz="2200" b="1" dirty="0"/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fr-FR" sz="2000" b="1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fr-FR" sz="2000" b="1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245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8"/>
    </mc:Choice>
    <mc:Fallback xmlns="">
      <p:transition spd="slow" advTm="65238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Grand écran</PresentationFormat>
  <Paragraphs>56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Averta</vt:lpstr>
      <vt:lpstr>Averta-Semibold</vt:lpstr>
      <vt:lpstr>Calibri</vt:lpstr>
      <vt:lpstr>Wingdings</vt:lpstr>
      <vt:lpstr>Thème Office</vt:lpstr>
      <vt:lpstr>Présentation PowerPoint</vt:lpstr>
      <vt:lpstr>Conditions d’accès au CRPE  Bac+3 et/ou Master _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Goumi Antonine</dc:creator>
  <cp:lastModifiedBy>Ismail Ferhat</cp:lastModifiedBy>
  <cp:revision>11</cp:revision>
  <dcterms:created xsi:type="dcterms:W3CDTF">2025-09-09T11:16:25Z</dcterms:created>
  <dcterms:modified xsi:type="dcterms:W3CDTF">2025-09-12T18:24:49Z</dcterms:modified>
</cp:coreProperties>
</file>